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sldIdLst>
    <p:sldId id="256" r:id="rId2"/>
    <p:sldId id="257" r:id="rId3"/>
    <p:sldId id="258" r:id="rId4"/>
    <p:sldId id="270" r:id="rId5"/>
    <p:sldId id="271" r:id="rId6"/>
    <p:sldId id="276" r:id="rId7"/>
    <p:sldId id="272" r:id="rId8"/>
    <p:sldId id="273" r:id="rId9"/>
    <p:sldId id="274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8" r:id="rId19"/>
    <p:sldId id="267" r:id="rId20"/>
    <p:sldId id="269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62" name="Group 18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5763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5764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5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6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7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8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5769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770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57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57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57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01D23B-3BF6-9446-A50C-C91C6D6AD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C37C19-842D-5A4F-816B-A23D1A71E5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1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13B68A-CD16-4244-BB13-48B7CF4299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9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0AEF57-65A0-D940-9AF4-4E22A1AA3E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F4C181-D084-D44D-B92F-4078A5C265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4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3FE6AF-A372-C44E-9EB9-5D4AF26C40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2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622841-0967-3B4E-AAF0-9A56F915BF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8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383B53-FC03-5B49-BAD4-C0C2EB91F8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0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830A59-B0B0-7443-8080-60C480A7E3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8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28801C-A700-2D4D-9C6D-26D376B53D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8DE4D0-AD8F-0842-810E-4E426F72F7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4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9461F0C-F52D-1144-B2B6-0B15D1A866B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4739" name="Group 19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4738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8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twitter.com/en/managing-your-account/increase-twitter-reach%23:~:text=1%20Go%20to%20your%20profile.%20...%202%20Find,the%20Twitter%20Advertising%20Terms.%20...%20More%20items..." TargetMode="External"/><Relationship Id="rId4" Type="http://schemas.openxmlformats.org/officeDocument/2006/relationships/hyperlink" Target="https://business.linkedin.com/marketing-solutions/cx/18/01/sponsored-content-sem-desktop?src=&amp;veh=_src._c._pkw.linkedin%20promoted%20posts_pmt.e_pcrid._pdv.c_plc._trgid.kwd-80676851381644:loc-190_net.o_learning&amp;trk=_src._c._pkw.linkedin%20promoted%20posts_pmt.e_pcrid._pdv.c_plc._trgid.kwd-80676851381644:loc-190_net.o_learning&amp;mcid=6612427885674319877&amp;cname=LMS_NAMER_Core_USCA_Search_Bing-Brand_DR-PRS_Broad_Products-Alpha_All_English_Core&amp;camid=372285566&amp;asid=1290826945936364&amp;targetid=kwd-80676851381644:loc-190&amp;crid=&amp;placement=&amp;dev=c&amp;ends=1&amp;gclid=e9b446d97a5517a478af2682200f3725&amp;gclsrc=3p.ds&amp;msclkid=e9b446d97a5517a478af2682200f3725&amp;utm_source=bing&amp;utm_medium=cpc&amp;utm_campaign=LMS_NAMER_Core_USCA_Search_Bing-Brand_DR-PRS_Broad_Products-Alpha_All_English_Core&amp;utm_term=linkedin%20promoted%20posts&amp;utm_content=Sponsored%20-%20linkedin%20promoted%20post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business/help/208949576550051?id=288762101909005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ignhill.com/design-blog/marketing-ideas-for-promoting-an-election-campaign/" TargetMode="External"/><Relationship Id="rId4" Type="http://schemas.openxmlformats.org/officeDocument/2006/relationships/hyperlink" Target="https://www.onlinecandidate.com/articles/online-advertising-local-political-campaigns" TargetMode="External"/><Relationship Id="rId5" Type="http://schemas.openxmlformats.org/officeDocument/2006/relationships/hyperlink" Target="https://www.onlinecandidate.com/articles/online-political-campaign-template" TargetMode="External"/><Relationship Id="rId6" Type="http://schemas.openxmlformats.org/officeDocument/2006/relationships/hyperlink" Target="http://www.callhub.io/run-local-political-campaign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proutsocial.com/insights/social-media-for-political-campaigns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ions.maryland.gov/" TargetMode="External"/><Relationship Id="rId4" Type="http://schemas.openxmlformats.org/officeDocument/2006/relationships/hyperlink" Target="mailto:ccourpas@gmail.com" TargetMode="External"/><Relationship Id="rId5" Type="http://schemas.openxmlformats.org/officeDocument/2006/relationships/hyperlink" Target="mailto:mbowman@mddems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cboe@carrollcountymd.gov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Political Campaigning</a:t>
            </a:r>
            <a:br>
              <a:rPr lang="en-US" dirty="0" smtClean="0"/>
            </a:br>
            <a:r>
              <a:rPr lang="en-US" dirty="0" smtClean="0"/>
              <a:t>in Carroll County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574" y="4092114"/>
            <a:ext cx="6400800" cy="1752600"/>
          </a:xfrm>
        </p:spPr>
        <p:txBody>
          <a:bodyPr/>
          <a:lstStyle/>
          <a:p>
            <a:r>
              <a:rPr lang="en-US" dirty="0" smtClean="0"/>
              <a:t>CARROLL COUNTY DEMOCRATIC</a:t>
            </a:r>
          </a:p>
          <a:p>
            <a:r>
              <a:rPr lang="en-US" dirty="0" smtClean="0"/>
              <a:t>CENTRAL COMMITTEE</a:t>
            </a:r>
          </a:p>
          <a:p>
            <a:endParaRPr lang="en-US" dirty="0"/>
          </a:p>
          <a:p>
            <a:r>
              <a:rPr lang="en-US" sz="2400" dirty="0" smtClean="0"/>
              <a:t>April 10, 2021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9973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4214"/>
          </a:xfrm>
        </p:spPr>
        <p:txBody>
          <a:bodyPr/>
          <a:lstStyle/>
          <a:p>
            <a:r>
              <a:rPr lang="en-US" dirty="0" smtClean="0"/>
              <a:t>Publicity, Social Media, </a:t>
            </a:r>
            <a:br>
              <a:rPr lang="en-US" dirty="0" smtClean="0"/>
            </a:br>
            <a:r>
              <a:rPr lang="en-US" dirty="0" smtClean="0"/>
              <a:t>and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98" y="1754676"/>
            <a:ext cx="8229600" cy="4525963"/>
          </a:xfrm>
        </p:spPr>
        <p:txBody>
          <a:bodyPr/>
          <a:lstStyle/>
          <a:p>
            <a:r>
              <a:rPr lang="en-US" dirty="0" smtClean="0"/>
              <a:t>Free vs. Paid</a:t>
            </a:r>
          </a:p>
          <a:p>
            <a:r>
              <a:rPr lang="en-US" dirty="0" smtClean="0"/>
              <a:t>Tech Savvy</a:t>
            </a:r>
          </a:p>
          <a:p>
            <a:r>
              <a:rPr lang="en-US" dirty="0" smtClean="0"/>
              <a:t>Website, Facebook, Twitter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0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7046"/>
          </a:xfrm>
        </p:spPr>
        <p:txBody>
          <a:bodyPr/>
          <a:lstStyle/>
          <a:p>
            <a:r>
              <a:rPr lang="en-US" dirty="0" smtClean="0"/>
              <a:t>Publicity, Social Media</a:t>
            </a:r>
            <a:br>
              <a:rPr lang="en-US" dirty="0" smtClean="0"/>
            </a:br>
            <a:r>
              <a:rPr lang="en-US" dirty="0" smtClean="0"/>
              <a:t>and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122"/>
            <a:ext cx="8229600" cy="4410041"/>
          </a:xfrm>
        </p:spPr>
        <p:txBody>
          <a:bodyPr/>
          <a:lstStyle/>
          <a:p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Facebook - </a:t>
            </a:r>
            <a:r>
              <a:rPr lang="en-US" dirty="0" smtClean="0">
                <a:hlinkClick r:id="rId2"/>
              </a:rPr>
              <a:t>Get Authorized to Run Ads About Social Issues, Elections, or Politics</a:t>
            </a:r>
            <a:endParaRPr lang="en-US" dirty="0" smtClean="0"/>
          </a:p>
          <a:p>
            <a:pPr lvl="1"/>
            <a:r>
              <a:rPr lang="en-US" dirty="0" smtClean="0"/>
              <a:t>Twitter - </a:t>
            </a:r>
            <a:r>
              <a:rPr lang="en-US" dirty="0" smtClean="0">
                <a:hlinkClick r:id="rId3"/>
              </a:rPr>
              <a:t>How to Increase Your Reach</a:t>
            </a:r>
            <a:endParaRPr lang="en-US" dirty="0" smtClean="0"/>
          </a:p>
          <a:p>
            <a:pPr lvl="1"/>
            <a:r>
              <a:rPr lang="en-US" dirty="0" smtClean="0"/>
              <a:t>LinkedIn - </a:t>
            </a:r>
            <a:r>
              <a:rPr lang="en-US" dirty="0" smtClean="0">
                <a:hlinkClick r:id="rId4"/>
              </a:rPr>
              <a:t>What You Can Do With Sponsored Content</a:t>
            </a:r>
            <a:endParaRPr lang="en-US" dirty="0" smtClean="0"/>
          </a:p>
          <a:p>
            <a:pPr lvl="1"/>
            <a:r>
              <a:rPr lang="en-US" dirty="0" err="1" smtClean="0"/>
              <a:t>Instagram</a:t>
            </a:r>
            <a:r>
              <a:rPr lang="en-US" dirty="0" smtClean="0"/>
              <a:t>, </a:t>
            </a:r>
            <a:r>
              <a:rPr lang="en-US" dirty="0" err="1" smtClean="0"/>
              <a:t>Snapchat</a:t>
            </a:r>
            <a:r>
              <a:rPr lang="en-US" dirty="0" smtClean="0"/>
              <a:t>, </a:t>
            </a:r>
            <a:r>
              <a:rPr lang="en-US" dirty="0" err="1" smtClean="0"/>
              <a:t>TikTok</a:t>
            </a:r>
            <a:r>
              <a:rPr lang="en-US" dirty="0" smtClean="0"/>
              <a:t> to reach younger audiences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98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4214"/>
          </a:xfrm>
        </p:spPr>
        <p:txBody>
          <a:bodyPr/>
          <a:lstStyle/>
          <a:p>
            <a:r>
              <a:rPr lang="en-US" dirty="0" smtClean="0"/>
              <a:t>Publicity, Social Media,</a:t>
            </a:r>
            <a:br>
              <a:rPr lang="en-US" dirty="0" smtClean="0"/>
            </a:br>
            <a:r>
              <a:rPr lang="en-US" dirty="0" smtClean="0"/>
              <a:t>and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888"/>
            <a:ext cx="8229600" cy="4324275"/>
          </a:xfrm>
        </p:spPr>
        <p:txBody>
          <a:bodyPr/>
          <a:lstStyle/>
          <a:p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Facebook Live</a:t>
            </a:r>
          </a:p>
          <a:p>
            <a:pPr lvl="1"/>
            <a:r>
              <a:rPr lang="en-US" dirty="0" smtClean="0"/>
              <a:t>YouTube</a:t>
            </a:r>
          </a:p>
          <a:p>
            <a:pPr lvl="1"/>
            <a:r>
              <a:rPr lang="en-US" dirty="0" err="1" smtClean="0"/>
              <a:t>TikTok</a:t>
            </a:r>
            <a:endParaRPr lang="en-US" dirty="0" smtClean="0"/>
          </a:p>
          <a:p>
            <a:pPr lvl="1"/>
            <a:r>
              <a:rPr lang="en-US" dirty="0" smtClean="0"/>
              <a:t>Zoom</a:t>
            </a:r>
          </a:p>
          <a:p>
            <a:pPr lvl="1"/>
            <a:r>
              <a:rPr lang="en-US" dirty="0" err="1" smtClean="0"/>
              <a:t>Instagram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00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4214"/>
          </a:xfrm>
        </p:spPr>
        <p:txBody>
          <a:bodyPr/>
          <a:lstStyle/>
          <a:p>
            <a:r>
              <a:rPr lang="en-US" dirty="0" smtClean="0"/>
              <a:t>Publicity, Social Media,</a:t>
            </a:r>
            <a:br>
              <a:rPr lang="en-US" dirty="0" smtClean="0"/>
            </a:br>
            <a:r>
              <a:rPr lang="en-US" dirty="0" smtClean="0"/>
              <a:t>and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122"/>
            <a:ext cx="8229600" cy="4410041"/>
          </a:xfrm>
        </p:spPr>
        <p:txBody>
          <a:bodyPr/>
          <a:lstStyle/>
          <a:p>
            <a:r>
              <a:rPr lang="en-US" dirty="0" smtClean="0"/>
              <a:t>Website</a:t>
            </a:r>
          </a:p>
          <a:p>
            <a:pPr lvl="1"/>
            <a:r>
              <a:rPr lang="en-US" dirty="0" err="1" smtClean="0"/>
              <a:t>WordPress</a:t>
            </a:r>
            <a:endParaRPr lang="en-US" dirty="0" smtClean="0"/>
          </a:p>
          <a:p>
            <a:pPr lvl="1"/>
            <a:r>
              <a:rPr lang="en-US" dirty="0" err="1" smtClean="0"/>
              <a:t>Wix</a:t>
            </a:r>
            <a:endParaRPr lang="en-US" dirty="0" smtClean="0"/>
          </a:p>
          <a:p>
            <a:r>
              <a:rPr lang="en-US" dirty="0" smtClean="0"/>
              <a:t>Email</a:t>
            </a:r>
          </a:p>
          <a:p>
            <a:pPr lvl="1"/>
            <a:r>
              <a:rPr lang="en-US" dirty="0" err="1" smtClean="0"/>
              <a:t>Mailchimp</a:t>
            </a:r>
            <a:endParaRPr lang="en-US" dirty="0" smtClean="0"/>
          </a:p>
          <a:p>
            <a:pPr lvl="1"/>
            <a:r>
              <a:rPr lang="en-US" dirty="0" smtClean="0"/>
              <a:t>Announcements of events</a:t>
            </a:r>
          </a:p>
          <a:p>
            <a:pPr lvl="1"/>
            <a:r>
              <a:rPr lang="en-US" dirty="0" smtClean="0"/>
              <a:t>Fundraising emails</a:t>
            </a:r>
          </a:p>
          <a:p>
            <a:pPr lvl="1"/>
            <a:r>
              <a:rPr lang="en-US" dirty="0" smtClean="0"/>
              <a:t>Newsletters (weekly, monthly)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31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7046"/>
          </a:xfrm>
        </p:spPr>
        <p:txBody>
          <a:bodyPr/>
          <a:lstStyle/>
          <a:p>
            <a:r>
              <a:rPr lang="en-US" dirty="0" smtClean="0"/>
              <a:t>Publicity, Social Media,</a:t>
            </a:r>
            <a:br>
              <a:rPr lang="en-US" dirty="0" smtClean="0"/>
            </a:br>
            <a:r>
              <a:rPr lang="en-US" dirty="0" smtClean="0"/>
              <a:t>and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0458"/>
            <a:ext cx="8229600" cy="4375705"/>
          </a:xfrm>
        </p:spPr>
        <p:txBody>
          <a:bodyPr/>
          <a:lstStyle/>
          <a:p>
            <a:r>
              <a:rPr lang="en-US" dirty="0" smtClean="0"/>
              <a:t>Podcasts</a:t>
            </a:r>
          </a:p>
          <a:p>
            <a:pPr lvl="1"/>
            <a:r>
              <a:rPr lang="en-US" dirty="0" smtClean="0"/>
              <a:t>Sound Cloud</a:t>
            </a:r>
          </a:p>
          <a:p>
            <a:pPr lvl="1"/>
            <a:r>
              <a:rPr lang="en-US" dirty="0" err="1" smtClean="0"/>
              <a:t>Libsyn</a:t>
            </a:r>
            <a:endParaRPr lang="en-US" dirty="0" smtClean="0"/>
          </a:p>
          <a:p>
            <a:r>
              <a:rPr lang="en-US" dirty="0" smtClean="0"/>
              <a:t>Local Newspaper</a:t>
            </a:r>
          </a:p>
          <a:p>
            <a:pPr lvl="1"/>
            <a:r>
              <a:rPr lang="en-US" dirty="0" smtClean="0"/>
              <a:t>Letters to the Editor</a:t>
            </a:r>
          </a:p>
          <a:p>
            <a:pPr lvl="1"/>
            <a:r>
              <a:rPr lang="en-US" dirty="0" smtClean="0"/>
              <a:t>Online calendar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98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1308"/>
          </a:xfrm>
        </p:spPr>
        <p:txBody>
          <a:bodyPr/>
          <a:lstStyle/>
          <a:p>
            <a:r>
              <a:rPr lang="en-US" dirty="0" smtClean="0"/>
              <a:t>Publicity, Social Media,</a:t>
            </a:r>
            <a:br>
              <a:rPr lang="en-US" dirty="0" smtClean="0"/>
            </a:br>
            <a:r>
              <a:rPr lang="en-US" dirty="0" smtClean="0"/>
              <a:t>and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122"/>
            <a:ext cx="8229600" cy="4410041"/>
          </a:xfrm>
        </p:spPr>
        <p:txBody>
          <a:bodyPr/>
          <a:lstStyle/>
          <a:p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Survey Monkey</a:t>
            </a:r>
          </a:p>
          <a:p>
            <a:pPr lvl="1"/>
            <a:r>
              <a:rPr lang="en-US" dirty="0" smtClean="0"/>
              <a:t>Google Forms</a:t>
            </a:r>
          </a:p>
          <a:p>
            <a:r>
              <a:rPr lang="en-US" dirty="0" smtClean="0"/>
              <a:t>Graphics</a:t>
            </a:r>
          </a:p>
          <a:p>
            <a:pPr lvl="1"/>
            <a:r>
              <a:rPr lang="en-US" dirty="0" err="1" smtClean="0"/>
              <a:t>Canva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72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4214"/>
          </a:xfrm>
        </p:spPr>
        <p:txBody>
          <a:bodyPr/>
          <a:lstStyle/>
          <a:p>
            <a:r>
              <a:rPr lang="en-US" dirty="0" smtClean="0"/>
              <a:t>Publicity, Social Media,</a:t>
            </a:r>
            <a:br>
              <a:rPr lang="en-US" dirty="0" smtClean="0"/>
            </a:br>
            <a:r>
              <a:rPr lang="en-US" dirty="0" smtClean="0"/>
              <a:t>and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8954"/>
            <a:ext cx="8229600" cy="4427209"/>
          </a:xfrm>
        </p:spPr>
        <p:txBody>
          <a:bodyPr/>
          <a:lstStyle/>
          <a:p>
            <a:r>
              <a:rPr lang="en-US" dirty="0" smtClean="0"/>
              <a:t>Additional Resources</a:t>
            </a:r>
          </a:p>
          <a:p>
            <a:pPr lvl="1"/>
            <a:r>
              <a:rPr lang="en-US" dirty="0" smtClean="0">
                <a:hlinkClick r:id="rId2"/>
              </a:rPr>
              <a:t>Social Media and Politics - 10 Best Practices for Campaigns to Know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Top 11 Marketing Ideas for Promoting an Election Campaign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Online Advertising Ideas for Political Campaigns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Creating an Online Campaign Strategy Template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Running for Office for the First Time?  Here's How to Run a Local Political Campaign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28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Finance, Fundraising, </a:t>
            </a:r>
            <a:br>
              <a:rPr lang="en-US" dirty="0" smtClean="0"/>
            </a:br>
            <a:r>
              <a:rPr lang="en-US" dirty="0" smtClean="0"/>
              <a:t>and the Treasurer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 Budget</a:t>
            </a:r>
          </a:p>
          <a:p>
            <a:pPr lvl="1"/>
            <a:r>
              <a:rPr lang="en-US" dirty="0" smtClean="0"/>
              <a:t>Use state website to see what previous candidates spent for your race</a:t>
            </a:r>
          </a:p>
          <a:p>
            <a:pPr lvl="1"/>
            <a:r>
              <a:rPr lang="en-US" dirty="0" smtClean="0"/>
              <a:t>Make a plan to raise money</a:t>
            </a:r>
          </a:p>
          <a:p>
            <a:pPr lvl="1"/>
            <a:r>
              <a:rPr lang="en-US" dirty="0" smtClean="0"/>
              <a:t>The Central Committee is here to guide you and provide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8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Finance, Fundraising,</a:t>
            </a:r>
            <a:br>
              <a:rPr lang="en-US" dirty="0" smtClean="0"/>
            </a:br>
            <a:r>
              <a:rPr lang="en-US" dirty="0" smtClean="0"/>
              <a:t>and the Treasurer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</a:p>
          <a:p>
            <a:pPr lvl="1"/>
            <a:r>
              <a:rPr lang="en-US" dirty="0" smtClean="0"/>
              <a:t>Neighbors and friends hosting coffees, etc.</a:t>
            </a:r>
          </a:p>
          <a:p>
            <a:pPr lvl="1"/>
            <a:r>
              <a:rPr lang="en-US" dirty="0" smtClean="0"/>
              <a:t>Paid events at restaurants, caterers, parks</a:t>
            </a:r>
          </a:p>
          <a:p>
            <a:pPr lvl="1"/>
            <a:r>
              <a:rPr lang="en-US" dirty="0" smtClean="0"/>
              <a:t>Interest groups</a:t>
            </a:r>
          </a:p>
          <a:p>
            <a:pPr lvl="1"/>
            <a:r>
              <a:rPr lang="en-US" dirty="0" smtClean="0"/>
              <a:t>PACS, if legislative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81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Finance, Fundraising,</a:t>
            </a:r>
            <a:br>
              <a:rPr lang="en-US" dirty="0" smtClean="0"/>
            </a:br>
            <a:r>
              <a:rPr lang="en-US" dirty="0" smtClean="0"/>
              <a:t>and the Treasurer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 Treasurer</a:t>
            </a:r>
          </a:p>
          <a:p>
            <a:pPr lvl="1"/>
            <a:r>
              <a:rPr lang="en-US" dirty="0" smtClean="0"/>
              <a:t>Needed before you file as a candidate</a:t>
            </a:r>
          </a:p>
          <a:p>
            <a:pPr lvl="1"/>
            <a:r>
              <a:rPr lang="en-US" dirty="0" smtClean="0"/>
              <a:t>Skills needed</a:t>
            </a:r>
          </a:p>
          <a:p>
            <a:pPr lvl="2"/>
            <a:r>
              <a:rPr lang="en-US" dirty="0" smtClean="0"/>
              <a:t>Reliable, trustworthy</a:t>
            </a:r>
          </a:p>
          <a:p>
            <a:pPr lvl="1"/>
            <a:r>
              <a:rPr lang="en-US" dirty="0" smtClean="0"/>
              <a:t>Set up CRIS and submit filings</a:t>
            </a:r>
          </a:p>
          <a:p>
            <a:pPr lvl="1"/>
            <a:r>
              <a:rPr lang="en-US" dirty="0" smtClean="0"/>
              <a:t>Act Blue</a:t>
            </a:r>
          </a:p>
          <a:p>
            <a:pPr lvl="1"/>
            <a:r>
              <a:rPr lang="en-US" dirty="0" smtClean="0"/>
              <a:t>Name will be on all materials</a:t>
            </a:r>
          </a:p>
          <a:p>
            <a:pPr lvl="1"/>
            <a:r>
              <a:rPr lang="en-US" dirty="0" smtClean="0"/>
              <a:t>Authority line</a:t>
            </a:r>
          </a:p>
          <a:p>
            <a:pPr lvl="2"/>
            <a:r>
              <a:rPr lang="en-US" dirty="0" smtClean="0"/>
              <a:t>When in doubt, put it 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9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30" y="1462894"/>
            <a:ext cx="8229600" cy="4525963"/>
          </a:xfrm>
        </p:spPr>
        <p:txBody>
          <a:bodyPr/>
          <a:lstStyle/>
          <a:p>
            <a:r>
              <a:rPr lang="en-US" sz="2800" dirty="0" smtClean="0"/>
              <a:t>Welcome and Opening Remarks</a:t>
            </a:r>
          </a:p>
          <a:p>
            <a:r>
              <a:rPr lang="en-US" sz="2800" dirty="0" smtClean="0"/>
              <a:t>Running a Ground Game</a:t>
            </a:r>
          </a:p>
          <a:p>
            <a:r>
              <a:rPr lang="en-US" sz="2800" dirty="0" smtClean="0"/>
              <a:t>Publicity, Social Media, and Messaging</a:t>
            </a:r>
          </a:p>
          <a:p>
            <a:r>
              <a:rPr lang="en-US" sz="2800" dirty="0" smtClean="0"/>
              <a:t>Finance, Fundraising, and the Treasurer</a:t>
            </a:r>
          </a:p>
          <a:p>
            <a:r>
              <a:rPr lang="en-US" sz="2800" dirty="0" smtClean="0"/>
              <a:t>The MD Democratic Party and Democratic Data </a:t>
            </a:r>
          </a:p>
          <a:p>
            <a:r>
              <a:rPr lang="en-US" sz="2800" dirty="0" smtClean="0"/>
              <a:t>Questions and Answers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8406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Finance, Fundraising,</a:t>
            </a:r>
            <a:br>
              <a:rPr lang="en-US" dirty="0" smtClean="0"/>
            </a:br>
            <a:r>
              <a:rPr lang="en-US" dirty="0" smtClean="0"/>
              <a:t>and the Treasurer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</a:p>
          <a:p>
            <a:pPr lvl="1"/>
            <a:r>
              <a:rPr lang="en-US" dirty="0" smtClean="0"/>
              <a:t>Carroll County Board of Elections</a:t>
            </a:r>
          </a:p>
          <a:p>
            <a:pPr lvl="2"/>
            <a:r>
              <a:rPr lang="en-US" dirty="0" smtClean="0">
                <a:hlinkClick r:id="rId2"/>
              </a:rPr>
              <a:t>ccboe@carrollcountymd.gov</a:t>
            </a:r>
            <a:endParaRPr lang="en-US" dirty="0" smtClean="0"/>
          </a:p>
          <a:p>
            <a:pPr lvl="1"/>
            <a:r>
              <a:rPr lang="en-US" dirty="0" smtClean="0"/>
              <a:t>MD State Board of Elections</a:t>
            </a:r>
          </a:p>
          <a:p>
            <a:pPr lvl="2"/>
            <a:r>
              <a:rPr lang="en-US" dirty="0" smtClean="0">
                <a:hlinkClick r:id="rId3"/>
              </a:rPr>
              <a:t>https://www.elections.maryland.gov/</a:t>
            </a:r>
            <a:endParaRPr lang="en-US" dirty="0" smtClean="0"/>
          </a:p>
          <a:p>
            <a:pPr lvl="1"/>
            <a:r>
              <a:rPr lang="en-US" dirty="0" err="1" smtClean="0"/>
              <a:t>Corynne</a:t>
            </a:r>
            <a:r>
              <a:rPr lang="en-US" dirty="0" smtClean="0"/>
              <a:t> </a:t>
            </a:r>
            <a:r>
              <a:rPr lang="en-US" dirty="0" err="1" smtClean="0"/>
              <a:t>Courpas</a:t>
            </a:r>
            <a:r>
              <a:rPr lang="en-US" dirty="0" smtClean="0"/>
              <a:t>, CCDCC Treasurer</a:t>
            </a:r>
          </a:p>
          <a:p>
            <a:pPr lvl="2"/>
            <a:r>
              <a:rPr lang="en-US" dirty="0" smtClean="0">
                <a:hlinkClick r:id="rId4"/>
              </a:rPr>
              <a:t>ccourpas@gmail.com</a:t>
            </a:r>
            <a:endParaRPr lang="en-US" dirty="0" smtClean="0"/>
          </a:p>
          <a:p>
            <a:pPr lvl="1"/>
            <a:r>
              <a:rPr lang="en-US" dirty="0" smtClean="0"/>
              <a:t>Meredith Bowman, MD State Party Compliance Officer</a:t>
            </a:r>
          </a:p>
          <a:p>
            <a:pPr lvl="2"/>
            <a:r>
              <a:rPr lang="en-US" dirty="0" smtClean="0">
                <a:hlinkClick r:id="rId5"/>
              </a:rPr>
              <a:t>mbowman@mddems.org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96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30" y="2368284"/>
            <a:ext cx="8229600" cy="1143000"/>
          </a:xfrm>
        </p:spPr>
        <p:txBody>
          <a:bodyPr/>
          <a:lstStyle/>
          <a:p>
            <a:r>
              <a:rPr lang="en-US" dirty="0" smtClean="0"/>
              <a:t>Question and Answer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Ground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</a:p>
          <a:p>
            <a:pPr lvl="1"/>
            <a:r>
              <a:rPr lang="en-US" dirty="0" smtClean="0"/>
              <a:t>Know why you are running</a:t>
            </a:r>
          </a:p>
          <a:p>
            <a:pPr lvl="1"/>
            <a:r>
              <a:rPr lang="en-US" dirty="0" smtClean="0"/>
              <a:t>Build your team </a:t>
            </a:r>
          </a:p>
          <a:p>
            <a:pPr lvl="1"/>
            <a:r>
              <a:rPr lang="en-US" dirty="0" smtClean="0"/>
              <a:t>File with the Board of Elections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1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Ground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Board of Elections</a:t>
            </a:r>
          </a:p>
          <a:p>
            <a:pPr lvl="1"/>
            <a:r>
              <a:rPr lang="en-US" dirty="0" smtClean="0"/>
              <a:t>Statement of Organization</a:t>
            </a:r>
          </a:p>
          <a:p>
            <a:pPr lvl="1"/>
            <a:r>
              <a:rPr lang="en-US" dirty="0" smtClean="0"/>
              <a:t>Candidate Information Sheet</a:t>
            </a:r>
          </a:p>
          <a:p>
            <a:pPr lvl="1"/>
            <a:r>
              <a:rPr lang="en-US" dirty="0" smtClean="0"/>
              <a:t>Financial Disclosure</a:t>
            </a:r>
          </a:p>
          <a:p>
            <a:pPr lvl="1"/>
            <a:r>
              <a:rPr lang="en-US" dirty="0" smtClean="0"/>
              <a:t>$25 application fee ($10 for </a:t>
            </a:r>
            <a:r>
              <a:rPr lang="en-US" smtClean="0"/>
              <a:t>Central Committee)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0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Ground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a Team</a:t>
            </a:r>
          </a:p>
          <a:p>
            <a:pPr lvl="1"/>
            <a:r>
              <a:rPr lang="en-US" dirty="0" smtClean="0"/>
              <a:t>Treasurer necessary when you file as a candidate</a:t>
            </a:r>
          </a:p>
          <a:p>
            <a:pPr lvl="1"/>
            <a:r>
              <a:rPr lang="en-US" dirty="0" smtClean="0"/>
              <a:t>Campaign manager highly recommended</a:t>
            </a:r>
          </a:p>
          <a:p>
            <a:pPr lvl="1"/>
            <a:r>
              <a:rPr lang="en-US" dirty="0" smtClean="0"/>
              <a:t>Volunteers are vital </a:t>
            </a:r>
            <a:r>
              <a:rPr lang="mr-IN" dirty="0" smtClean="0"/>
              <a:t>–</a:t>
            </a:r>
            <a:r>
              <a:rPr lang="en-US" dirty="0" smtClean="0"/>
              <a:t> make a list of everyone you know</a:t>
            </a:r>
          </a:p>
          <a:p>
            <a:pPr lvl="1"/>
            <a:r>
              <a:rPr lang="en-US" dirty="0" smtClean="0"/>
              <a:t>Don’t be afraid to ask!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71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 and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willing to invest in your own campaign</a:t>
            </a:r>
          </a:p>
          <a:p>
            <a:r>
              <a:rPr lang="en-US" dirty="0" smtClean="0"/>
              <a:t>Hold fundraising events</a:t>
            </a:r>
          </a:p>
          <a:p>
            <a:r>
              <a:rPr lang="en-US" dirty="0" smtClean="0"/>
              <a:t>Donations are crucial </a:t>
            </a:r>
            <a:r>
              <a:rPr lang="mr-IN" dirty="0" smtClean="0"/>
              <a:t>–</a:t>
            </a:r>
            <a:r>
              <a:rPr lang="en-US" dirty="0" smtClean="0"/>
              <a:t> don’t be afraid to ask!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8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Ground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</a:p>
          <a:p>
            <a:pPr lvl="1"/>
            <a:r>
              <a:rPr lang="en-US" dirty="0" smtClean="0"/>
              <a:t>Be able to articulate why you are running</a:t>
            </a:r>
          </a:p>
          <a:p>
            <a:pPr lvl="1"/>
            <a:r>
              <a:rPr lang="en-US" dirty="0" smtClean="0"/>
              <a:t>Elevator speech </a:t>
            </a:r>
            <a:r>
              <a:rPr lang="mr-IN" dirty="0" smtClean="0"/>
              <a:t>–</a:t>
            </a:r>
            <a:r>
              <a:rPr lang="en-US" dirty="0" smtClean="0"/>
              <a:t> who you are and why someone should vote for you in 30 seconds/250 words</a:t>
            </a:r>
          </a:p>
          <a:p>
            <a:pPr lvl="1"/>
            <a:r>
              <a:rPr lang="en-US" dirty="0" smtClean="0"/>
              <a:t>Have three key issues as your platform</a:t>
            </a:r>
          </a:p>
          <a:p>
            <a:pPr lvl="1"/>
            <a:r>
              <a:rPr lang="en-US" dirty="0" smtClean="0"/>
              <a:t>Do your homework </a:t>
            </a:r>
            <a:r>
              <a:rPr lang="mr-IN" dirty="0" smtClean="0"/>
              <a:t>–</a:t>
            </a:r>
            <a:r>
              <a:rPr lang="en-US" dirty="0" smtClean="0"/>
              <a:t> know the issues of your 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8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Ground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Attend social functions and other events</a:t>
            </a:r>
          </a:p>
          <a:p>
            <a:pPr lvl="1"/>
            <a:r>
              <a:rPr lang="en-US" dirty="0" smtClean="0"/>
              <a:t>Join organizations or committees</a:t>
            </a:r>
          </a:p>
          <a:p>
            <a:pPr lvl="1"/>
            <a:r>
              <a:rPr lang="en-US" dirty="0" smtClean="0"/>
              <a:t>Other candidates</a:t>
            </a:r>
          </a:p>
          <a:p>
            <a:pPr lvl="1"/>
            <a:r>
              <a:rPr lang="en-US" dirty="0" smtClean="0"/>
              <a:t>Volunteer</a:t>
            </a:r>
          </a:p>
          <a:p>
            <a:pPr lvl="1"/>
            <a:r>
              <a:rPr lang="en-US" dirty="0" smtClean="0"/>
              <a:t>Social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3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Ground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Campaigning</a:t>
            </a:r>
          </a:p>
          <a:p>
            <a:pPr lvl="1"/>
            <a:r>
              <a:rPr lang="en-US" dirty="0" smtClean="0"/>
              <a:t>Get your name out there!</a:t>
            </a:r>
          </a:p>
          <a:p>
            <a:pPr lvl="1"/>
            <a:r>
              <a:rPr lang="en-US" dirty="0" smtClean="0"/>
              <a:t>Door knocking is still the Gold Standard of campaigning (VAN/</a:t>
            </a:r>
            <a:r>
              <a:rPr lang="en-US" dirty="0" err="1" smtClean="0"/>
              <a:t>miniVAN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Yard signs, door hangers, other printed materials</a:t>
            </a:r>
          </a:p>
          <a:p>
            <a:pPr lvl="1"/>
            <a:r>
              <a:rPr lang="en-US" dirty="0" smtClean="0"/>
              <a:t>Phone banking (VAN)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45993"/>
      </p:ext>
    </p:extLst>
  </p:cSld>
  <p:clrMapOvr>
    <a:masterClrMapping/>
  </p:clrMapOvr>
</p:sld>
</file>

<file path=ppt/theme/theme1.xml><?xml version="1.0" encoding="utf-8"?>
<a:theme xmlns:a="http://schemas.openxmlformats.org/drawingml/2006/main" name="TM10203794">
  <a:themeElements>
    <a:clrScheme name="Office Them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 Theme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TM10203794</Template>
  <TotalTime>4035</TotalTime>
  <Words>591</Words>
  <Application>Microsoft Macintosh PowerPoint</Application>
  <PresentationFormat>On-screen Show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TM10203794</vt:lpstr>
      <vt:lpstr>Political Campaigning in Carroll County</vt:lpstr>
      <vt:lpstr>AGENDA</vt:lpstr>
      <vt:lpstr>Running a Ground Game</vt:lpstr>
      <vt:lpstr>Running a Ground Game</vt:lpstr>
      <vt:lpstr>Running a Ground Game</vt:lpstr>
      <vt:lpstr>Fundraising and Budget</vt:lpstr>
      <vt:lpstr>Running a Ground Game</vt:lpstr>
      <vt:lpstr>Running a Ground Game</vt:lpstr>
      <vt:lpstr>Running a Ground Game</vt:lpstr>
      <vt:lpstr>Publicity, Social Media,  and Messaging</vt:lpstr>
      <vt:lpstr>Publicity, Social Media and Messaging</vt:lpstr>
      <vt:lpstr>Publicity, Social Media, and Messaging</vt:lpstr>
      <vt:lpstr>Publicity, Social Media, and Messaging</vt:lpstr>
      <vt:lpstr>Publicity, Social Media, and Messaging</vt:lpstr>
      <vt:lpstr>Publicity, Social Media, and Messaging</vt:lpstr>
      <vt:lpstr>Publicity, Social Media, and Messaging</vt:lpstr>
      <vt:lpstr>Finance, Fundraising,  and the Treasurer</vt:lpstr>
      <vt:lpstr>Finance, Fundraising, and the Treasurer</vt:lpstr>
      <vt:lpstr>Finance, Fundraising, and the Treasurer</vt:lpstr>
      <vt:lpstr>Finance, Fundraising, and the Treasurer</vt:lpstr>
      <vt:lpstr>Question and Answer Session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Campaigning in Carroll County</dc:title>
  <dc:subject/>
  <dc:creator/>
  <cp:keywords/>
  <dc:description/>
  <cp:lastModifiedBy>Raquel Papas</cp:lastModifiedBy>
  <cp:revision>11</cp:revision>
  <cp:lastPrinted>1601-01-01T00:00:00Z</cp:lastPrinted>
  <dcterms:created xsi:type="dcterms:W3CDTF">1601-01-01T00:00:00Z</dcterms:created>
  <dcterms:modified xsi:type="dcterms:W3CDTF">2021-04-10T15:59:46Z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TC102037941033</vt:lpwstr>
  </property>
</Properties>
</file>